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handoutMasterIdLst>
    <p:handoutMasterId r:id="rId18"/>
  </p:handoutMasterIdLst>
  <p:sldIdLst>
    <p:sldId id="389" r:id="rId2"/>
    <p:sldId id="417" r:id="rId3"/>
    <p:sldId id="403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6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65"/>
    <p:restoredTop sz="96190" autoAdjust="0"/>
  </p:normalViewPr>
  <p:slideViewPr>
    <p:cSldViewPr snapToGrid="0" snapToObjects="1">
      <p:cViewPr varScale="1">
        <p:scale>
          <a:sx n="121" d="100"/>
          <a:sy n="121" d="100"/>
        </p:scale>
        <p:origin x="16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D91C1-59D4-4190-9920-B29F0C1773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033E6-D196-4D86-8EE7-10DBE2A0E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09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B3A6D-5654-FC48-8A34-156B1CCD9096}" type="datetimeFigureOut">
              <a:rPr lang="en-US" smtClean="0"/>
              <a:t>6/15/23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C7F52-28D0-7044-A0ED-09E0CC8A8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C7F52-28D0-7044-A0ED-09E0CC8A8C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05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42FB3-057D-4AD0-9DD8-702B8AEDB2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C3BD7-F8CE-4426-A442-77C49845D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B9C01-57A1-4708-AA21-1E4B24748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03D90-46B6-4BF7-90B5-2F3144863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429A4-AC3E-4DB9-B71F-0C3DCDA6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8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4428C-1801-479F-94CB-61AFD242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F915E-C101-4FAA-BF1B-49F29F737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13569-5CD3-439A-BC88-1D57364E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41F29-56FD-4A98-914A-72878B0FC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B4017-528D-45BB-B7D4-567CD4A05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3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FBE33E-CD05-4A74-AE33-0F63ABF526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38C2DB-3B45-445C-96BF-1E7E2256F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2C75A-A2DE-4667-8F98-E17125AD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7E9A6-93A0-4DC4-AD96-15553AA68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5CB20-3628-4928-8F06-3F4C7A96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5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7318B-AF60-465C-9AF7-A72AE62D8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51590-FFE5-4F95-A937-27D486F5D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6098B-4EFA-4110-B069-C6025541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47E3D-39C6-4182-AA7F-3873631BB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96AB-C8E6-453A-9D17-FD0A6969B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4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E4DB1-98E2-4390-B8EF-C63224EE2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C68B3-7224-47FB-B155-70B15FA70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FF461-CA62-41FA-B9C5-49E885A9E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1BA6A-319B-4CE7-893C-E27D7DBA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5A18F-5B0B-4BDC-84B6-76C0A683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8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D84DC-263B-497E-A51B-D136724EF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45D59-3CA2-46D4-873A-538098B5B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657DF-474B-41DD-96BC-4A495D11C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732D1-90D3-4CC0-BAA4-D0B89423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B97E7-D72E-40FB-8E19-9B31CB96B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C0C54-34FD-49FD-8FF8-13FD085D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3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43660-97D7-4BA4-8456-FBB5B1508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C2E62-EF48-45CF-9BEF-7B98D52B8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5461AB-ADAD-4C78-A655-35A2005DA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E3D3D6-3865-4BB2-BDA2-BE5A587C2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118ED3-AD0D-49D3-B572-3CDA9BC90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4DE0D-84C2-47FD-BF7E-5732282DD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16AFDB-DCA6-4755-AF81-BFFF9AC2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5C736-1D0D-4187-A0D2-D095C90D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5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29CF6-C2CA-4EE2-90E0-76A615D89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E9DC51-0827-467C-89C5-E6E67A6BE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3E1DF3-9EE7-4D9D-842F-87D98D4D3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06C1C8-3377-45E6-AB46-C50FE7B4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1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A1F309-BAEA-40ED-952D-A4BCE418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A61760-78FA-4453-81BD-7E93718D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70CE8-AD1C-4DDC-82A8-49DF4339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6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70EB-F51E-402C-8240-8BFEFCFB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870CF-947B-4A6B-A229-AB0A14D88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533A6-2611-48D6-8108-20F3C535A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D87EF-F463-48B6-A2C7-92BBCA8C5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86A54-496D-4C5F-B335-3273EFCC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FA550-EEC0-479F-B1AE-CA368D386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99919-9B5B-4308-9BF5-617023230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0B4C85-4FA0-4563-8838-6C2090C818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50625-8BC8-4E1C-BFF5-9A6F3DA6D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9020-AE93-43AC-8CAE-DD8B1D0F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63A79-E28B-4C7D-BE1E-2E2F4D184C5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CFFB0-42BA-4310-8634-1AF8319A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D15C2-FBA5-4B10-B641-2302BD140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7AEC9-2934-4C18-964E-BCA6A5D2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7AB83-3503-485D-844D-BF0A89204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C3AA6-7C6D-4689-895F-FE3BDD037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A79-E28B-4C7D-BE1E-2E2F4D184C5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EB00F-B313-4DCF-AED6-83A01C90F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813AA-CC15-425F-B4DB-B3915EC3A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7492-D993-459F-AE24-34FD42FBD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0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Writing Testable Research Hypotheses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25782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In-Class Activity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7A073D-76DE-47F2-B5E5-4BF372175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143000" y="3709046"/>
            <a:ext cx="6858000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27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34"/>
    </mc:Choice>
    <mc:Fallback xmlns="">
      <p:transition spd="slow" advTm="7353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 descr="Blue boxes around text and arrow indicating that what was entered into the third column on Line D of the Variables Table is what should be entered verbatim into the second column on the third row of the Experimental Approach section of the Hypothesis Table">
            <a:extLst>
              <a:ext uri="{FF2B5EF4-FFF2-40B4-BE49-F238E27FC236}">
                <a16:creationId xmlns:a16="http://schemas.microsoft.com/office/drawing/2014/main" id="{BDD375B2-2D7E-F941-BA39-3FCE73980B36}"/>
              </a:ext>
            </a:extLst>
          </p:cNvPr>
          <p:cNvGrpSpPr/>
          <p:nvPr/>
        </p:nvGrpSpPr>
        <p:grpSpPr>
          <a:xfrm>
            <a:off x="4889095" y="2641252"/>
            <a:ext cx="3861329" cy="2139298"/>
            <a:chOff x="5061701" y="1938458"/>
            <a:chExt cx="3861329" cy="213929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3166C02-0947-2140-9A11-0ACD3FB8875E}"/>
                </a:ext>
              </a:extLst>
            </p:cNvPr>
            <p:cNvSpPr/>
            <p:nvPr/>
          </p:nvSpPr>
          <p:spPr>
            <a:xfrm>
              <a:off x="5061701" y="1938458"/>
              <a:ext cx="3525213" cy="32101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6D58685-B4AD-4E45-9D3B-A5F5CE1EDF28}"/>
                </a:ext>
              </a:extLst>
            </p:cNvPr>
            <p:cNvSpPr/>
            <p:nvPr/>
          </p:nvSpPr>
          <p:spPr>
            <a:xfrm>
              <a:off x="6824308" y="3661476"/>
              <a:ext cx="2098722" cy="41628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onnector: Curved 21">
              <a:extLst>
                <a:ext uri="{FF2B5EF4-FFF2-40B4-BE49-F238E27FC236}">
                  <a16:creationId xmlns:a16="http://schemas.microsoft.com/office/drawing/2014/main" id="{2F636BA6-0760-104F-A4B3-CE412E9AE20E}"/>
                </a:ext>
              </a:extLst>
            </p:cNvPr>
            <p:cNvCxnSpPr>
              <a:cxnSpLocks/>
              <a:stCxn id="32" idx="3"/>
              <a:endCxn id="33" idx="3"/>
            </p:cNvCxnSpPr>
            <p:nvPr/>
          </p:nvCxnSpPr>
          <p:spPr>
            <a:xfrm>
              <a:off x="8586914" y="2098964"/>
              <a:ext cx="336116" cy="1770652"/>
            </a:xfrm>
            <a:prstGeom prst="curvedConnector3">
              <a:avLst>
                <a:gd name="adj1" fmla="val 168012"/>
              </a:avLst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 descr="Orange boxes around text and arrow indicating that what was entered into the third column on Line B of the Variables Table is what should be entered verbatim into the second column on the first row of the Experimental Approach section of the Hypothesis Table">
            <a:extLst>
              <a:ext uri="{FF2B5EF4-FFF2-40B4-BE49-F238E27FC236}">
                <a16:creationId xmlns:a16="http://schemas.microsoft.com/office/drawing/2014/main" id="{9C317985-D228-0A4D-A8CA-E28A95205D8A}"/>
              </a:ext>
            </a:extLst>
          </p:cNvPr>
          <p:cNvGrpSpPr/>
          <p:nvPr/>
        </p:nvGrpSpPr>
        <p:grpSpPr>
          <a:xfrm>
            <a:off x="4878704" y="1907429"/>
            <a:ext cx="3839267" cy="2280530"/>
            <a:chOff x="5055351" y="1834692"/>
            <a:chExt cx="3839267" cy="228053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8B861F0-7937-7346-AC12-01F84F3BB75C}"/>
                </a:ext>
              </a:extLst>
            </p:cNvPr>
            <p:cNvSpPr/>
            <p:nvPr/>
          </p:nvSpPr>
          <p:spPr>
            <a:xfrm>
              <a:off x="5055351" y="1834692"/>
              <a:ext cx="3808094" cy="321011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EDF51C5-6E9C-2645-9E1F-340C1564E53F}"/>
                </a:ext>
              </a:extLst>
            </p:cNvPr>
            <p:cNvSpPr/>
            <p:nvPr/>
          </p:nvSpPr>
          <p:spPr>
            <a:xfrm>
              <a:off x="6858002" y="3550095"/>
              <a:ext cx="2036616" cy="565127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Connector: Curved 14">
              <a:extLst>
                <a:ext uri="{FF2B5EF4-FFF2-40B4-BE49-F238E27FC236}">
                  <a16:creationId xmlns:a16="http://schemas.microsoft.com/office/drawing/2014/main" id="{9925D1F3-A285-874F-9166-B4CFD22D91B7}"/>
                </a:ext>
              </a:extLst>
            </p:cNvPr>
            <p:cNvCxnSpPr>
              <a:cxnSpLocks/>
              <a:stCxn id="26" idx="3"/>
              <a:endCxn id="27" idx="3"/>
            </p:cNvCxnSpPr>
            <p:nvPr/>
          </p:nvCxnSpPr>
          <p:spPr>
            <a:xfrm>
              <a:off x="8863445" y="1995198"/>
              <a:ext cx="31173" cy="1837461"/>
            </a:xfrm>
            <a:prstGeom prst="curvedConnector3">
              <a:avLst>
                <a:gd name="adj1" fmla="val 833327"/>
              </a:avLst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Table 13">
            <a:extLst>
              <a:ext uri="{FF2B5EF4-FFF2-40B4-BE49-F238E27FC236}">
                <a16:creationId xmlns:a16="http://schemas.microsoft.com/office/drawing/2014/main" id="{E2622846-CEA6-B346-9169-5440D1E42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990660"/>
              </p:ext>
            </p:extLst>
          </p:nvPr>
        </p:nvGraphicFramePr>
        <p:xfrm>
          <a:off x="4337552" y="3231033"/>
          <a:ext cx="4413742" cy="303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7955">
                  <a:extLst>
                    <a:ext uri="{9D8B030D-6E8A-4147-A177-3AD203B41FA5}">
                      <a16:colId xmlns:a16="http://schemas.microsoft.com/office/drawing/2014/main" val="3345660845"/>
                    </a:ext>
                  </a:extLst>
                </a:gridCol>
                <a:gridCol w="2075787">
                  <a:extLst>
                    <a:ext uri="{9D8B030D-6E8A-4147-A177-3AD203B41FA5}">
                      <a16:colId xmlns:a16="http://schemas.microsoft.com/office/drawing/2014/main" val="69841505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Correlational Approach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394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operationally-defined variable in correlation (box B):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hours spent looking at digital screens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01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operationally-defined dependent variable in correlation (box D):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Ink Free" panose="03080402000500000000" pitchFamily="66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score on an eye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you wish to make a directional or non-directional prediction?</a:t>
                      </a:r>
                    </a:p>
                    <a:p>
                      <a:r>
                        <a:rPr lang="en-US" sz="1100" i="1" dirty="0"/>
                        <a:t>(Circle one in the box at right.)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Directional </a:t>
                      </a:r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1200" dirty="0"/>
                        <a:t>Non-directional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09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Correlational Hypothesis: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029304"/>
                  </a:ext>
                </a:extLst>
              </a:tr>
            </a:tbl>
          </a:graphicData>
        </a:graphic>
      </p:graphicFrame>
      <p:graphicFrame>
        <p:nvGraphicFramePr>
          <p:cNvPr id="18" name="Table 6">
            <a:extLst>
              <a:ext uri="{FF2B5EF4-FFF2-40B4-BE49-F238E27FC236}">
                <a16:creationId xmlns:a16="http://schemas.microsoft.com/office/drawing/2014/main" id="{BE8D4870-5126-2745-98DD-EEEAAE1A1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538376"/>
              </p:ext>
            </p:extLst>
          </p:nvPr>
        </p:nvGraphicFramePr>
        <p:xfrm>
          <a:off x="559781" y="1522066"/>
          <a:ext cx="815819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253">
                  <a:extLst>
                    <a:ext uri="{9D8B030D-6E8A-4147-A177-3AD203B41FA5}">
                      <a16:colId xmlns:a16="http://schemas.microsoft.com/office/drawing/2014/main" val="1040705350"/>
                    </a:ext>
                  </a:extLst>
                </a:gridCol>
                <a:gridCol w="3798830">
                  <a:extLst>
                    <a:ext uri="{9D8B030D-6E8A-4147-A177-3AD203B41FA5}">
                      <a16:colId xmlns:a16="http://schemas.microsoft.com/office/drawing/2014/main" val="1657560179"/>
                    </a:ext>
                  </a:extLst>
                </a:gridCol>
                <a:gridCol w="3854107">
                  <a:extLst>
                    <a:ext uri="{9D8B030D-6E8A-4147-A177-3AD203B41FA5}">
                      <a16:colId xmlns:a16="http://schemas.microsoft.com/office/drawing/2014/main" val="2606263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Choice from Variable #1 list (as written in list):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Ink Free" panose="03080402000500000000" pitchFamily="66" charset="0"/>
                        </a:rPr>
                        <a:t>screen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6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version of Variable #1 choice: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Ink Free" panose="03080402000500000000" pitchFamily="66" charset="0"/>
                        </a:rPr>
                        <a:t>hours spent looking at digital screens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59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Choice from Variable #2 (as written in list):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Ink Free" panose="03080402000500000000" pitchFamily="66" charset="0"/>
                        </a:rPr>
                        <a:t>Visual 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0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Operationally-defined version of Variable #1 choice: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Ink Free" panose="03080402000500000000" pitchFamily="66" charset="0"/>
                        </a:rPr>
                        <a:t>score on an eye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337179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787" y="3098514"/>
            <a:ext cx="3198120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the operational definitions from the Variables Table in the appropriate boxes of the Correlational Approach section of the Hypothesis Table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8:</a:t>
            </a:r>
            <a:r>
              <a:rPr lang="en-US" dirty="0">
                <a:latin typeface="Arial Black" panose="020B0A04020102020204" pitchFamily="34" charset="0"/>
              </a:rPr>
              <a:t> Apply Operational Definitions to Correlational Approach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90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 descr="Oval circling the directional option">
            <a:extLst>
              <a:ext uri="{FF2B5EF4-FFF2-40B4-BE49-F238E27FC236}">
                <a16:creationId xmlns:a16="http://schemas.microsoft.com/office/drawing/2014/main" id="{725B4ECC-34BB-4861-9BE0-29D575228401}"/>
              </a:ext>
            </a:extLst>
          </p:cNvPr>
          <p:cNvSpPr/>
          <p:nvPr/>
        </p:nvSpPr>
        <p:spPr>
          <a:xfrm>
            <a:off x="6581962" y="4307899"/>
            <a:ext cx="1222305" cy="4699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13">
            <a:extLst>
              <a:ext uri="{FF2B5EF4-FFF2-40B4-BE49-F238E27FC236}">
                <a16:creationId xmlns:a16="http://schemas.microsoft.com/office/drawing/2014/main" id="{7F0A54B2-4CC1-4844-89D1-5FD7F6733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389898"/>
              </p:ext>
            </p:extLst>
          </p:nvPr>
        </p:nvGraphicFramePr>
        <p:xfrm>
          <a:off x="3838789" y="1797628"/>
          <a:ext cx="4413742" cy="48424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7955">
                  <a:extLst>
                    <a:ext uri="{9D8B030D-6E8A-4147-A177-3AD203B41FA5}">
                      <a16:colId xmlns:a16="http://schemas.microsoft.com/office/drawing/2014/main" val="3345660845"/>
                    </a:ext>
                  </a:extLst>
                </a:gridCol>
                <a:gridCol w="2075787">
                  <a:extLst>
                    <a:ext uri="{9D8B030D-6E8A-4147-A177-3AD203B41FA5}">
                      <a16:colId xmlns:a16="http://schemas.microsoft.com/office/drawing/2014/main" val="698415059"/>
                    </a:ext>
                  </a:extLst>
                </a:gridCol>
              </a:tblGrid>
              <a:tr h="544553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Correlational Approach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394307"/>
                  </a:ext>
                </a:extLst>
              </a:tr>
              <a:tr h="850397">
                <a:tc>
                  <a:txBody>
                    <a:bodyPr/>
                    <a:lstStyle/>
                    <a:p>
                      <a:r>
                        <a:rPr lang="en-US" dirty="0"/>
                        <a:t>First operationally-defined variable in correlation (box B):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hours spent looking at digital screens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013893"/>
                  </a:ext>
                </a:extLst>
              </a:tr>
              <a:tr h="1040618">
                <a:tc>
                  <a:txBody>
                    <a:bodyPr/>
                    <a:lstStyle/>
                    <a:p>
                      <a:r>
                        <a:rPr lang="en-US" dirty="0"/>
                        <a:t>Second operationally-defined dependent variable in correlation (box D):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Ink Free" panose="03080402000500000000" pitchFamily="66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score on an eye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34817"/>
                  </a:ext>
                </a:extLst>
              </a:tr>
              <a:tr h="1286785">
                <a:tc>
                  <a:txBody>
                    <a:bodyPr/>
                    <a:lstStyle/>
                    <a:p>
                      <a:r>
                        <a:rPr lang="en-US" dirty="0"/>
                        <a:t>Do you wish to make a directional or non-directional prediction?</a:t>
                      </a:r>
                    </a:p>
                    <a:p>
                      <a:r>
                        <a:rPr lang="en-US" sz="1100" i="1" dirty="0"/>
                        <a:t>(Circle one in the box at right.)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Directional </a:t>
                      </a:r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1200" dirty="0"/>
                        <a:t>Non-directional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09048"/>
                  </a:ext>
                </a:extLst>
              </a:tr>
              <a:tr h="738503">
                <a:tc>
                  <a:txBody>
                    <a:bodyPr/>
                    <a:lstStyle/>
                    <a:p>
                      <a:r>
                        <a:rPr lang="en-US" dirty="0"/>
                        <a:t>Correlational Hypothesis: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029304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449" y="1603134"/>
            <a:ext cx="2328559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Indicate whether you wish to write a directional or non-directional hypothesis by circling the appropriate choice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9:</a:t>
            </a:r>
            <a:r>
              <a:rPr lang="en-US" dirty="0">
                <a:latin typeface="Arial Black" panose="020B0A04020102020204" pitchFamily="34" charset="0"/>
              </a:rPr>
              <a:t> Decide on Directionality for Correlational Approach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45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10:</a:t>
            </a:r>
            <a:r>
              <a:rPr lang="en-US" dirty="0">
                <a:latin typeface="Arial Black" panose="020B0A04020102020204" pitchFamily="34" charset="0"/>
              </a:rPr>
              <a:t> Write Your Correlational Hypothesis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449" y="1603133"/>
            <a:ext cx="2328559" cy="48852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Using the operational definitions of your two variables, write a hypothesis that reflects the directional approach you selected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3">
            <a:extLst>
              <a:ext uri="{FF2B5EF4-FFF2-40B4-BE49-F238E27FC236}">
                <a16:creationId xmlns:a16="http://schemas.microsoft.com/office/drawing/2014/main" id="{D1F43769-2026-D747-982E-548EC6A18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54336"/>
              </p:ext>
            </p:extLst>
          </p:nvPr>
        </p:nvGraphicFramePr>
        <p:xfrm>
          <a:off x="3828398" y="1600199"/>
          <a:ext cx="4413742" cy="5086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7955">
                  <a:extLst>
                    <a:ext uri="{9D8B030D-6E8A-4147-A177-3AD203B41FA5}">
                      <a16:colId xmlns:a16="http://schemas.microsoft.com/office/drawing/2014/main" val="3345660845"/>
                    </a:ext>
                  </a:extLst>
                </a:gridCol>
                <a:gridCol w="2075787">
                  <a:extLst>
                    <a:ext uri="{9D8B030D-6E8A-4147-A177-3AD203B41FA5}">
                      <a16:colId xmlns:a16="http://schemas.microsoft.com/office/drawing/2014/main" val="698415059"/>
                    </a:ext>
                  </a:extLst>
                </a:gridCol>
              </a:tblGrid>
              <a:tr h="544553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Correlational Approach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394307"/>
                  </a:ext>
                </a:extLst>
              </a:tr>
              <a:tr h="850397">
                <a:tc>
                  <a:txBody>
                    <a:bodyPr/>
                    <a:lstStyle/>
                    <a:p>
                      <a:r>
                        <a:rPr lang="en-US" dirty="0"/>
                        <a:t>First operationally-defined variable in correlation (box B):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hours spent looking at digital screens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013893"/>
                  </a:ext>
                </a:extLst>
              </a:tr>
              <a:tr h="1040618">
                <a:tc>
                  <a:txBody>
                    <a:bodyPr/>
                    <a:lstStyle/>
                    <a:p>
                      <a:r>
                        <a:rPr lang="en-US" dirty="0"/>
                        <a:t>Second operationally-defined dependent variable in correlation (box D):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Ink Free" panose="03080402000500000000" pitchFamily="66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score on an eye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34817"/>
                  </a:ext>
                </a:extLst>
              </a:tr>
              <a:tr h="1286785">
                <a:tc>
                  <a:txBody>
                    <a:bodyPr/>
                    <a:lstStyle/>
                    <a:p>
                      <a:r>
                        <a:rPr lang="en-US" dirty="0"/>
                        <a:t>Do you wish to make a directional or non-directional prediction?</a:t>
                      </a:r>
                    </a:p>
                    <a:p>
                      <a:r>
                        <a:rPr lang="en-US" sz="1100" i="1" dirty="0"/>
                        <a:t>(Circle one in the box at right.)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Directional </a:t>
                      </a:r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1200" dirty="0"/>
                        <a:t>Non-directional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09048"/>
                  </a:ext>
                </a:extLst>
              </a:tr>
              <a:tr h="738503">
                <a:tc>
                  <a:txBody>
                    <a:bodyPr/>
                    <a:lstStyle/>
                    <a:p>
                      <a:r>
                        <a:rPr lang="en-US" dirty="0"/>
                        <a:t>Correlational Hypothesis: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Ink Free" panose="03080402000500000000" pitchFamily="66" charset="0"/>
                        </a:rPr>
                        <a:t>The number of hours spent looking at digital screens will be negatively correlated with eye exam scores.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029304"/>
                  </a:ext>
                </a:extLst>
              </a:tr>
            </a:tbl>
          </a:graphicData>
        </a:graphic>
      </p:graphicFrame>
      <p:sp>
        <p:nvSpPr>
          <p:cNvPr id="12" name="Oval 11" descr="Oval circling the directional option">
            <a:extLst>
              <a:ext uri="{FF2B5EF4-FFF2-40B4-BE49-F238E27FC236}">
                <a16:creationId xmlns:a16="http://schemas.microsoft.com/office/drawing/2014/main" id="{A3579B06-E50D-0441-B4DC-93F20474E2C0}"/>
              </a:ext>
            </a:extLst>
          </p:cNvPr>
          <p:cNvSpPr/>
          <p:nvPr/>
        </p:nvSpPr>
        <p:spPr>
          <a:xfrm>
            <a:off x="6581962" y="4110470"/>
            <a:ext cx="1222305" cy="4699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69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753"/>
            <a:ext cx="7886700" cy="89301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Repeat All Steps for Variable Pairs 2-4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5" y="1554493"/>
            <a:ext cx="7709170" cy="50505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few tips and reminders…</a:t>
            </a:r>
          </a:p>
          <a:p>
            <a:pPr marL="398463">
              <a:lnSpc>
                <a:spcPct val="100000"/>
              </a:lnSpc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not use any variable twice! Your remaining 3 pairs should use 6 unique variable choices (in total).</a:t>
            </a:r>
          </a:p>
          <a:p>
            <a:pPr marL="398463">
              <a:lnSpc>
                <a:spcPct val="100000"/>
              </a:lnSpc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Make sure you are writing hypotheses using the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operational definitions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you came up with rather than the conceptual definitions from the list.</a:t>
            </a:r>
          </a:p>
          <a:p>
            <a:pPr marL="398463">
              <a:lnSpc>
                <a:spcPct val="100000"/>
              </a:lnSpc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Try to get practice with both directional and non-directional hypotheses for both experimental and correlational approaches.</a:t>
            </a:r>
          </a:p>
          <a:p>
            <a:pPr marL="398463">
              <a:lnSpc>
                <a:spcPct val="100000"/>
              </a:lnSpc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wording needs to be definitive so that it can be refutable (i.e., use “will be” instead of phrases like “may be” or “could be”).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36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753"/>
            <a:ext cx="7886700" cy="89301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Tips for Experimental Hypotheses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5" y="1554493"/>
            <a:ext cx="7709170" cy="50505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Your hypothesis should make a prediction about the nature of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between at least 2 levels of your independent variables. 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Non-directional example: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 [The operationally-defined dependent variable]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differ based on whether participants experienced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 [Level 1] 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   	[Level 2]  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>
              <a:lnSpc>
                <a:spcPct val="10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Directional example: </a:t>
            </a:r>
          </a:p>
          <a:p>
            <a:pPr marL="45720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[Level 1]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group will yield higher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 [operationally-defined dependent variable measures]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than the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[Level 2]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group.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7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1753"/>
            <a:ext cx="7886700" cy="893016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Tips for Correlational Hypotheses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5" y="1554493"/>
            <a:ext cx="7709170" cy="50505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300"/>
              </a:spcAft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Your hypothesis should be written about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holistic variables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(i.e., eye exam scores) rather than ranges of those variables (i.e., high eye exam scores). 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463">
              <a:lnSpc>
                <a:spcPct val="10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Non-directional example: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 [Operationally-defined variable #1]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be significantly correlated with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[operationally-defined variable #2]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98463">
              <a:lnSpc>
                <a:spcPct val="10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Directional example: </a:t>
            </a:r>
          </a:p>
          <a:p>
            <a:pPr marL="457200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[Operationally-defined variable #1]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be negatively correlated with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 [operationally-defined variable #2]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97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Goals of This Activity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2424"/>
            <a:ext cx="7785776" cy="396233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Understand the structure of writing a testable research hypothesis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NOTE: This activity does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pertain to writing null and/or alternative hypotheses.</a:t>
            </a:r>
          </a:p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Practice writing individual components of both experimental and correlational research hypotheses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Operationally-defined variables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Levels of independent variables (in experimental approaches)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Apply both directional and non-directional approaches to writing testable hypotheses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36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Arial Black" panose="020B0A04020102020204" pitchFamily="34" charset="0"/>
              </a:rPr>
              <a:t>Step 1:</a:t>
            </a:r>
            <a:r>
              <a:rPr lang="en-US" dirty="0">
                <a:latin typeface="Arial Black" panose="020B0A04020102020204" pitchFamily="34" charset="0"/>
              </a:rPr>
              <a:t> Pick Your 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2425"/>
            <a:ext cx="7886700" cy="149151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Pick one variable from the “Variable #1” list on the left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Pick one variable from the “Variable #2” list on the right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Does NOT have to be on the same line as your Variable #1 selection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 that the variables in this walk-through are not on your list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82206668-AB6F-CB4B-B91C-E194432C8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93117"/>
              </p:ext>
            </p:extLst>
          </p:nvPr>
        </p:nvGraphicFramePr>
        <p:xfrm>
          <a:off x="1386936" y="3209536"/>
          <a:ext cx="5553748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874">
                  <a:extLst>
                    <a:ext uri="{9D8B030D-6E8A-4147-A177-3AD203B41FA5}">
                      <a16:colId xmlns:a16="http://schemas.microsoft.com/office/drawing/2014/main" val="4161562564"/>
                    </a:ext>
                  </a:extLst>
                </a:gridCol>
                <a:gridCol w="2776874">
                  <a:extLst>
                    <a:ext uri="{9D8B030D-6E8A-4147-A177-3AD203B41FA5}">
                      <a16:colId xmlns:a16="http://schemas.microsoft.com/office/drawing/2014/main" val="22832466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Variable #1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Variable #2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805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Exercise</a:t>
                      </a:r>
                    </a:p>
                    <a:p>
                      <a:r>
                        <a:rPr lang="en-US" sz="1400" dirty="0"/>
                        <a:t>Sleep</a:t>
                      </a:r>
                    </a:p>
                    <a:p>
                      <a:r>
                        <a:rPr lang="en-US" sz="1400" dirty="0"/>
                        <a:t>Diet</a:t>
                      </a:r>
                    </a:p>
                    <a:p>
                      <a:r>
                        <a:rPr lang="en-US" sz="1400" dirty="0"/>
                        <a:t>Social media usage</a:t>
                      </a:r>
                    </a:p>
                    <a:p>
                      <a:r>
                        <a:rPr lang="en-US" sz="1400" dirty="0"/>
                        <a:t>Watching TV</a:t>
                      </a:r>
                    </a:p>
                    <a:p>
                      <a:r>
                        <a:rPr lang="en-US" sz="1400" dirty="0"/>
                        <a:t>Studying behaviors</a:t>
                      </a:r>
                    </a:p>
                    <a:p>
                      <a:r>
                        <a:rPr lang="en-US" sz="1400" dirty="0"/>
                        <a:t>Spending habits</a:t>
                      </a:r>
                    </a:p>
                    <a:p>
                      <a:r>
                        <a:rPr lang="en-US" sz="1400" dirty="0"/>
                        <a:t>Texting habits</a:t>
                      </a:r>
                    </a:p>
                    <a:p>
                      <a:r>
                        <a:rPr lang="en-US" sz="1400" dirty="0"/>
                        <a:t>Caffeine consumption</a:t>
                      </a:r>
                    </a:p>
                    <a:p>
                      <a:r>
                        <a:rPr lang="en-US" sz="1400" dirty="0"/>
                        <a:t>Volunteering habits</a:t>
                      </a:r>
                    </a:p>
                    <a:p>
                      <a:r>
                        <a:rPr lang="en-US" sz="1400" dirty="0"/>
                        <a:t>Traffic conditions</a:t>
                      </a:r>
                    </a:p>
                    <a:p>
                      <a:r>
                        <a:rPr lang="en-US" sz="1400" dirty="0"/>
                        <a:t>Screen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Self-esteem </a:t>
                      </a:r>
                    </a:p>
                    <a:p>
                      <a:r>
                        <a:rPr lang="en-US" sz="1400" dirty="0"/>
                        <a:t>Anxiety</a:t>
                      </a:r>
                    </a:p>
                    <a:p>
                      <a:r>
                        <a:rPr lang="en-US" sz="1400" dirty="0"/>
                        <a:t>Happiness</a:t>
                      </a:r>
                    </a:p>
                    <a:p>
                      <a:r>
                        <a:rPr lang="en-US" sz="1400" dirty="0"/>
                        <a:t>Academic performance</a:t>
                      </a:r>
                    </a:p>
                    <a:p>
                      <a:r>
                        <a:rPr lang="en-US" sz="1400" dirty="0"/>
                        <a:t>Social media popularity</a:t>
                      </a:r>
                    </a:p>
                    <a:p>
                      <a:r>
                        <a:rPr lang="en-US" sz="1400" dirty="0"/>
                        <a:t>Driving performance</a:t>
                      </a:r>
                    </a:p>
                    <a:p>
                      <a:r>
                        <a:rPr lang="en-US" sz="1400" dirty="0"/>
                        <a:t>Reading comprehension</a:t>
                      </a:r>
                    </a:p>
                    <a:p>
                      <a:r>
                        <a:rPr lang="en-US" sz="1400" dirty="0"/>
                        <a:t>Anger</a:t>
                      </a:r>
                    </a:p>
                    <a:p>
                      <a:r>
                        <a:rPr lang="en-US" sz="1400" dirty="0"/>
                        <a:t>Memory performance</a:t>
                      </a:r>
                    </a:p>
                    <a:p>
                      <a:r>
                        <a:rPr lang="en-US" sz="1400" dirty="0"/>
                        <a:t>Job satisfaction</a:t>
                      </a:r>
                    </a:p>
                    <a:p>
                      <a:r>
                        <a:rPr lang="en-US" sz="1400" dirty="0"/>
                        <a:t>Physical strength</a:t>
                      </a:r>
                    </a:p>
                    <a:p>
                      <a:r>
                        <a:rPr lang="en-US" sz="1400" dirty="0"/>
                        <a:t>Visual 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332108"/>
                  </a:ext>
                </a:extLst>
              </a:tr>
            </a:tbl>
          </a:graphicData>
        </a:graphic>
      </p:graphicFrame>
      <p:sp>
        <p:nvSpPr>
          <p:cNvPr id="6" name="Oval 5" descr="Red oval circling screen time">
            <a:extLst>
              <a:ext uri="{FF2B5EF4-FFF2-40B4-BE49-F238E27FC236}">
                <a16:creationId xmlns:a16="http://schemas.microsoft.com/office/drawing/2014/main" id="{10CD52BB-64F7-4391-89C2-4FE8D3C083F0}"/>
              </a:ext>
            </a:extLst>
          </p:cNvPr>
          <p:cNvSpPr/>
          <p:nvPr/>
        </p:nvSpPr>
        <p:spPr>
          <a:xfrm>
            <a:off x="1262459" y="5900566"/>
            <a:ext cx="1262976" cy="368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 descr="Red oval circling visual ability">
            <a:extLst>
              <a:ext uri="{FF2B5EF4-FFF2-40B4-BE49-F238E27FC236}">
                <a16:creationId xmlns:a16="http://schemas.microsoft.com/office/drawing/2014/main" id="{0D42B0E3-F10E-4682-9E08-BA700D29B3A2}"/>
              </a:ext>
            </a:extLst>
          </p:cNvPr>
          <p:cNvSpPr/>
          <p:nvPr/>
        </p:nvSpPr>
        <p:spPr>
          <a:xfrm>
            <a:off x="4090738" y="5890175"/>
            <a:ext cx="1262976" cy="368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6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/>
          <a:lstStyle/>
          <a:p>
            <a:r>
              <a:rPr lang="en-US" u="sng" dirty="0">
                <a:latin typeface="Arial Black" panose="020B0A04020102020204" pitchFamily="34" charset="0"/>
              </a:rPr>
              <a:t>Step 2:</a:t>
            </a:r>
            <a:r>
              <a:rPr lang="en-US" dirty="0">
                <a:latin typeface="Arial Black" panose="020B0A04020102020204" pitchFamily="34" charset="0"/>
              </a:rPr>
              <a:t> Write Your Variables in Appropriate Boxes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2425"/>
            <a:ext cx="7886700" cy="19195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30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the variables you selected from the two lists in the Variables Table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Box 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write your selection from the “Variable #1” list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Box 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write your selection from the “Variable #2” list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80DA88-D49F-498F-B296-4511274916EE}"/>
              </a:ext>
            </a:extLst>
          </p:cNvPr>
          <p:cNvSpPr txBox="1"/>
          <p:nvPr/>
        </p:nvSpPr>
        <p:spPr>
          <a:xfrm>
            <a:off x="6302086" y="3989878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k Free" panose="03080402000500000000" pitchFamily="66" charset="0"/>
              </a:rPr>
              <a:t>screen 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53DAF6-E73B-4315-B451-A086243EDA43}"/>
              </a:ext>
            </a:extLst>
          </p:cNvPr>
          <p:cNvSpPr txBox="1"/>
          <p:nvPr/>
        </p:nvSpPr>
        <p:spPr>
          <a:xfrm>
            <a:off x="6131214" y="4703150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Ink Free" panose="03080402000500000000" pitchFamily="66" charset="0"/>
              </a:rPr>
              <a:t>visual ability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11C0736-6111-6845-9CD1-278F1D258A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024530"/>
              </p:ext>
            </p:extLst>
          </p:nvPr>
        </p:nvGraphicFramePr>
        <p:xfrm>
          <a:off x="838200" y="3961470"/>
          <a:ext cx="723957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361">
                  <a:extLst>
                    <a:ext uri="{9D8B030D-6E8A-4147-A177-3AD203B41FA5}">
                      <a16:colId xmlns:a16="http://schemas.microsoft.com/office/drawing/2014/main" val="1040705350"/>
                    </a:ext>
                  </a:extLst>
                </a:gridCol>
                <a:gridCol w="4590550">
                  <a:extLst>
                    <a:ext uri="{9D8B030D-6E8A-4147-A177-3AD203B41FA5}">
                      <a16:colId xmlns:a16="http://schemas.microsoft.com/office/drawing/2014/main" val="1657560179"/>
                    </a:ext>
                  </a:extLst>
                </a:gridCol>
                <a:gridCol w="2200667">
                  <a:extLst>
                    <a:ext uri="{9D8B030D-6E8A-4147-A177-3AD203B41FA5}">
                      <a16:colId xmlns:a16="http://schemas.microsoft.com/office/drawing/2014/main" val="2606263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Choice from Variable #1 list (as written in list):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6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version of Variable #1 choice: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59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Choice from Variable #2 (as written in list):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0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Operationally-defined version of Variable #1 choice: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337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30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C1A2D677-C1AB-AA49-BA07-624C5B6E4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91007"/>
              </p:ext>
            </p:extLst>
          </p:nvPr>
        </p:nvGraphicFramePr>
        <p:xfrm>
          <a:off x="690996" y="3623351"/>
          <a:ext cx="8158190" cy="14833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05253">
                  <a:extLst>
                    <a:ext uri="{9D8B030D-6E8A-4147-A177-3AD203B41FA5}">
                      <a16:colId xmlns:a16="http://schemas.microsoft.com/office/drawing/2014/main" val="1040705350"/>
                    </a:ext>
                  </a:extLst>
                </a:gridCol>
                <a:gridCol w="3798830">
                  <a:extLst>
                    <a:ext uri="{9D8B030D-6E8A-4147-A177-3AD203B41FA5}">
                      <a16:colId xmlns:a16="http://schemas.microsoft.com/office/drawing/2014/main" val="1657560179"/>
                    </a:ext>
                  </a:extLst>
                </a:gridCol>
                <a:gridCol w="3854107">
                  <a:extLst>
                    <a:ext uri="{9D8B030D-6E8A-4147-A177-3AD203B41FA5}">
                      <a16:colId xmlns:a16="http://schemas.microsoft.com/office/drawing/2014/main" val="2606263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Choice from Variable #1 list (as written in list):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Ink Free" panose="03080402000500000000" pitchFamily="66" charset="0"/>
                        </a:rPr>
                        <a:t>screen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6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version of Variable #1 choice: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Ink Free" panose="03080402000500000000" pitchFamily="66" charset="0"/>
                        </a:rPr>
                        <a:t>hours spent looking at digital screens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59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Choice from Variable #2 (as written in list):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Ink Free" panose="03080402000500000000" pitchFamily="66" charset="0"/>
                        </a:rPr>
                        <a:t>visual 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0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Operationally-defined version of Variable #1 choice: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Ink Free" panose="03080402000500000000" pitchFamily="66" charset="0"/>
                        </a:rPr>
                        <a:t>score on an eye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337179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2425"/>
            <a:ext cx="7886700" cy="191953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30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each of the variables you selected, write an operational definition that could be used in a hypothetical study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Box B,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your operational definition of the Box A variable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Box D,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your operational definition of the Box C variable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/>
          <a:lstStyle/>
          <a:p>
            <a:r>
              <a:rPr lang="en-US" u="sng" dirty="0">
                <a:latin typeface="Arial Black" panose="020B0A04020102020204" pitchFamily="34" charset="0"/>
              </a:rPr>
              <a:t>Step 3:</a:t>
            </a:r>
            <a:r>
              <a:rPr lang="en-US" dirty="0">
                <a:latin typeface="Arial Black" panose="020B0A04020102020204" pitchFamily="34" charset="0"/>
              </a:rPr>
              <a:t> Operationally Define 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Your Variables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28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 descr="Blue boxes around text and arrow indicating that what was entered into the third column on Line D of the Variables Table is what should be entered verbatim into the second column on the third row of the Experimental Approach section of the Hypothesis Table">
            <a:extLst>
              <a:ext uri="{FF2B5EF4-FFF2-40B4-BE49-F238E27FC236}">
                <a16:creationId xmlns:a16="http://schemas.microsoft.com/office/drawing/2014/main" id="{71D7C1F4-26AE-4165-B631-FB421BA7A58C}"/>
              </a:ext>
            </a:extLst>
          </p:cNvPr>
          <p:cNvGrpSpPr/>
          <p:nvPr/>
        </p:nvGrpSpPr>
        <p:grpSpPr>
          <a:xfrm>
            <a:off x="5055351" y="2610079"/>
            <a:ext cx="3734088" cy="2700257"/>
            <a:chOff x="5061701" y="1938458"/>
            <a:chExt cx="3734088" cy="270025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A03BDDD-07ED-4CEB-A22D-4C1A3F3B4E54}"/>
                </a:ext>
              </a:extLst>
            </p:cNvPr>
            <p:cNvSpPr/>
            <p:nvPr/>
          </p:nvSpPr>
          <p:spPr>
            <a:xfrm>
              <a:off x="5061701" y="1938458"/>
              <a:ext cx="3525213" cy="32101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A23EE5B-B0DC-4099-8F57-F1C4B29C978B}"/>
                </a:ext>
              </a:extLst>
            </p:cNvPr>
            <p:cNvSpPr/>
            <p:nvPr/>
          </p:nvSpPr>
          <p:spPr>
            <a:xfrm>
              <a:off x="6561112" y="4222435"/>
              <a:ext cx="2234677" cy="41628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Connector: Curved 21">
              <a:extLst>
                <a:ext uri="{FF2B5EF4-FFF2-40B4-BE49-F238E27FC236}">
                  <a16:creationId xmlns:a16="http://schemas.microsoft.com/office/drawing/2014/main" id="{D2BE1375-8DDA-4211-BECC-2965217EFED6}"/>
                </a:ext>
              </a:extLst>
            </p:cNvPr>
            <p:cNvCxnSpPr>
              <a:cxnSpLocks/>
              <a:stCxn id="20" idx="3"/>
              <a:endCxn id="21" idx="3"/>
            </p:cNvCxnSpPr>
            <p:nvPr/>
          </p:nvCxnSpPr>
          <p:spPr>
            <a:xfrm>
              <a:off x="8586914" y="2098964"/>
              <a:ext cx="208875" cy="2331611"/>
            </a:xfrm>
            <a:prstGeom prst="curvedConnector3">
              <a:avLst>
                <a:gd name="adj1" fmla="val 209443"/>
              </a:avLst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 descr="Orange boxes around text and arrow indicating that what was entered into the third column on Line B of the Variables Table is what should be entered verbatim into the second column on the first row of the Experimental Approach section of the Hypothesis Table">
            <a:extLst>
              <a:ext uri="{FF2B5EF4-FFF2-40B4-BE49-F238E27FC236}">
                <a16:creationId xmlns:a16="http://schemas.microsoft.com/office/drawing/2014/main" id="{B2BC1373-7BED-4BAB-B96B-8B51A5877FED}"/>
              </a:ext>
            </a:extLst>
          </p:cNvPr>
          <p:cNvGrpSpPr/>
          <p:nvPr/>
        </p:nvGrpSpPr>
        <p:grpSpPr>
          <a:xfrm>
            <a:off x="5055351" y="1834692"/>
            <a:ext cx="3808094" cy="2311703"/>
            <a:chOff x="5055351" y="1834692"/>
            <a:chExt cx="3808094" cy="231170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136C5C7-AEB4-4844-AD20-A84AC5501C2B}"/>
                </a:ext>
              </a:extLst>
            </p:cNvPr>
            <p:cNvSpPr/>
            <p:nvPr/>
          </p:nvSpPr>
          <p:spPr>
            <a:xfrm>
              <a:off x="5055351" y="1834692"/>
              <a:ext cx="3808094" cy="321011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D00EAD1-0708-4CF9-8CB9-22618E836105}"/>
                </a:ext>
              </a:extLst>
            </p:cNvPr>
            <p:cNvSpPr/>
            <p:nvPr/>
          </p:nvSpPr>
          <p:spPr>
            <a:xfrm>
              <a:off x="6554763" y="3581268"/>
              <a:ext cx="2234677" cy="565127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Connector: Curved 14">
              <a:extLst>
                <a:ext uri="{FF2B5EF4-FFF2-40B4-BE49-F238E27FC236}">
                  <a16:creationId xmlns:a16="http://schemas.microsoft.com/office/drawing/2014/main" id="{5E76CC06-A8A7-49D0-8F2E-FF03D14FB393}"/>
                </a:ext>
              </a:extLst>
            </p:cNvPr>
            <p:cNvCxnSpPr>
              <a:cxnSpLocks/>
              <a:stCxn id="12" idx="3"/>
              <a:endCxn id="13" idx="3"/>
            </p:cNvCxnSpPr>
            <p:nvPr/>
          </p:nvCxnSpPr>
          <p:spPr>
            <a:xfrm flipH="1">
              <a:off x="8789440" y="1995198"/>
              <a:ext cx="74005" cy="1868634"/>
            </a:xfrm>
            <a:prstGeom prst="curvedConnector3">
              <a:avLst>
                <a:gd name="adj1" fmla="val -308898"/>
              </a:avLst>
            </a:prstGeom>
            <a:ln w="3810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Table 13">
            <a:extLst>
              <a:ext uri="{FF2B5EF4-FFF2-40B4-BE49-F238E27FC236}">
                <a16:creationId xmlns:a16="http://schemas.microsoft.com/office/drawing/2014/main" id="{8FEFB95A-2581-FF4C-9EC9-CDF46DD87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817800"/>
              </p:ext>
            </p:extLst>
          </p:nvPr>
        </p:nvGraphicFramePr>
        <p:xfrm>
          <a:off x="4303841" y="3227512"/>
          <a:ext cx="4501844" cy="354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0922">
                  <a:extLst>
                    <a:ext uri="{9D8B030D-6E8A-4147-A177-3AD203B41FA5}">
                      <a16:colId xmlns:a16="http://schemas.microsoft.com/office/drawing/2014/main" val="3345660845"/>
                    </a:ext>
                  </a:extLst>
                </a:gridCol>
                <a:gridCol w="2250922">
                  <a:extLst>
                    <a:ext uri="{9D8B030D-6E8A-4147-A177-3AD203B41FA5}">
                      <a16:colId xmlns:a16="http://schemas.microsoft.com/office/drawing/2014/main" val="69841505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Experimental Approach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394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independent variable (box B):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hours spent looking at digital screens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01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Levels of operationally-defined independent variable: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81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dependent variable (box D):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score on an eye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you wish to make a directional or non-directional prediction?</a:t>
                      </a:r>
                    </a:p>
                    <a:p>
                      <a:r>
                        <a:rPr lang="en-US" sz="1100" i="1" dirty="0"/>
                        <a:t>(Circle one in the box at right.)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Directional </a:t>
                      </a:r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1200" dirty="0"/>
                        <a:t>Non-directional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09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Experimental Hypothesis: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029304"/>
                  </a:ext>
                </a:extLst>
              </a:tr>
            </a:tbl>
          </a:graphicData>
        </a:graphic>
      </p:graphicFrame>
      <p:graphicFrame>
        <p:nvGraphicFramePr>
          <p:cNvPr id="18" name="Table 6">
            <a:extLst>
              <a:ext uri="{FF2B5EF4-FFF2-40B4-BE49-F238E27FC236}">
                <a16:creationId xmlns:a16="http://schemas.microsoft.com/office/drawing/2014/main" id="{72120358-98B5-6347-B29C-54310A7DD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038197"/>
              </p:ext>
            </p:extLst>
          </p:nvPr>
        </p:nvGraphicFramePr>
        <p:xfrm>
          <a:off x="705255" y="1470111"/>
          <a:ext cx="815819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5253">
                  <a:extLst>
                    <a:ext uri="{9D8B030D-6E8A-4147-A177-3AD203B41FA5}">
                      <a16:colId xmlns:a16="http://schemas.microsoft.com/office/drawing/2014/main" val="1040705350"/>
                    </a:ext>
                  </a:extLst>
                </a:gridCol>
                <a:gridCol w="3798830">
                  <a:extLst>
                    <a:ext uri="{9D8B030D-6E8A-4147-A177-3AD203B41FA5}">
                      <a16:colId xmlns:a16="http://schemas.microsoft.com/office/drawing/2014/main" val="1657560179"/>
                    </a:ext>
                  </a:extLst>
                </a:gridCol>
                <a:gridCol w="3854107">
                  <a:extLst>
                    <a:ext uri="{9D8B030D-6E8A-4147-A177-3AD203B41FA5}">
                      <a16:colId xmlns:a16="http://schemas.microsoft.com/office/drawing/2014/main" val="2606263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Choice from Variable #1 list (as written in list):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Ink Free" panose="03080402000500000000" pitchFamily="66" charset="0"/>
                        </a:rPr>
                        <a:t>screen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26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version of Variable #1 choice: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Ink Free" panose="03080402000500000000" pitchFamily="66" charset="0"/>
                        </a:rPr>
                        <a:t>hours spent looking at digital screens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594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Choice from Variable #2 (as written in list):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Ink Free" panose="03080402000500000000" pitchFamily="66" charset="0"/>
                        </a:rPr>
                        <a:t>Visual 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0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Operationally-defined version of Variable #1 choice: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Ink Free" panose="03080402000500000000" pitchFamily="66" charset="0"/>
                        </a:rPr>
                        <a:t>score on an eye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337179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787" y="3098514"/>
            <a:ext cx="3198120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the operational definitions from the Variables Table in the appropriate boxes of the Experimental Approach section of the of the Hypothesis Table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4:</a:t>
            </a:r>
            <a:r>
              <a:rPr lang="en-US" dirty="0">
                <a:latin typeface="Arial Black" panose="020B0A04020102020204" pitchFamily="34" charset="0"/>
              </a:rPr>
              <a:t> Apply Operational Definitions to Experimental Approach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31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id="{FFBC0FC5-87D8-A542-AC3F-2AB823867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16191"/>
              </p:ext>
            </p:extLst>
          </p:nvPr>
        </p:nvGraphicFramePr>
        <p:xfrm>
          <a:off x="3909333" y="1794795"/>
          <a:ext cx="4808640" cy="4493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085">
                  <a:extLst>
                    <a:ext uri="{9D8B030D-6E8A-4147-A177-3AD203B41FA5}">
                      <a16:colId xmlns:a16="http://schemas.microsoft.com/office/drawing/2014/main" val="3345660845"/>
                    </a:ext>
                  </a:extLst>
                </a:gridCol>
                <a:gridCol w="2566555">
                  <a:extLst>
                    <a:ext uri="{9D8B030D-6E8A-4147-A177-3AD203B41FA5}">
                      <a16:colId xmlns:a16="http://schemas.microsoft.com/office/drawing/2014/main" val="69841505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Experimental Approach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394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independent variable (box B):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hours spent looking at digital screens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01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Levels of operationally-defined independent variable: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0 hours, 2 hours, 4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81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dependent variable (box D):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score on an eye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you wish to make a directional or non-directional prediction?</a:t>
                      </a:r>
                    </a:p>
                    <a:p>
                      <a:r>
                        <a:rPr lang="en-US" sz="1100" i="1" dirty="0"/>
                        <a:t>(Circle one in the box at right.)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Directional </a:t>
                      </a:r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1200" dirty="0"/>
                        <a:t>Non-directional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09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Experimental Hypothesis: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029304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49" y="1794795"/>
            <a:ext cx="3014985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2-3 levels of the independent variable that will be compared in your experimental hypothesis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reflect operational definition of the independent variable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5:</a:t>
            </a:r>
            <a:r>
              <a:rPr lang="en-US" dirty="0">
                <a:latin typeface="Arial Black" panose="020B0A04020102020204" pitchFamily="34" charset="0"/>
              </a:rPr>
              <a:t> Define Levels for the Experimental Approach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16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 descr="Oval circling the non-directional option">
            <a:extLst>
              <a:ext uri="{FF2B5EF4-FFF2-40B4-BE49-F238E27FC236}">
                <a16:creationId xmlns:a16="http://schemas.microsoft.com/office/drawing/2014/main" id="{711C1835-7190-4D5C-B1F2-334FD5D52517}"/>
              </a:ext>
            </a:extLst>
          </p:cNvPr>
          <p:cNvSpPr/>
          <p:nvPr/>
        </p:nvSpPr>
        <p:spPr>
          <a:xfrm>
            <a:off x="6813661" y="4468632"/>
            <a:ext cx="1222305" cy="4699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3">
            <a:extLst>
              <a:ext uri="{FF2B5EF4-FFF2-40B4-BE49-F238E27FC236}">
                <a16:creationId xmlns:a16="http://schemas.microsoft.com/office/drawing/2014/main" id="{3F45A492-032F-0045-B648-7090C103D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170383"/>
              </p:ext>
            </p:extLst>
          </p:nvPr>
        </p:nvGraphicFramePr>
        <p:xfrm>
          <a:off x="3909333" y="1794795"/>
          <a:ext cx="4808640" cy="4493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085">
                  <a:extLst>
                    <a:ext uri="{9D8B030D-6E8A-4147-A177-3AD203B41FA5}">
                      <a16:colId xmlns:a16="http://schemas.microsoft.com/office/drawing/2014/main" val="3345660845"/>
                    </a:ext>
                  </a:extLst>
                </a:gridCol>
                <a:gridCol w="2566555">
                  <a:extLst>
                    <a:ext uri="{9D8B030D-6E8A-4147-A177-3AD203B41FA5}">
                      <a16:colId xmlns:a16="http://schemas.microsoft.com/office/drawing/2014/main" val="69841505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Experimental Approach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394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independent variable (box B):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hours spent looking at digital screens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01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Levels of operationally-defined independent variable: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0 hours, 2 hours, 4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81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dependent variable (box D):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score on an eye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you wish to make a directional or non-directional prediction?</a:t>
                      </a:r>
                    </a:p>
                    <a:p>
                      <a:r>
                        <a:rPr lang="en-US" sz="1100" i="1" dirty="0"/>
                        <a:t>(Circle one in the box at right.)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Directional </a:t>
                      </a:r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1200" dirty="0"/>
                        <a:t>Non-directional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09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Experimental Hypothesis: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029304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49" y="1794795"/>
            <a:ext cx="3014985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Indicate whether you wish to write a directional or non-directional hypothesis by circling the appropriate choice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6:</a:t>
            </a:r>
            <a:r>
              <a:rPr lang="en-US" dirty="0">
                <a:latin typeface="Arial Black" panose="020B0A04020102020204" pitchFamily="34" charset="0"/>
              </a:rPr>
              <a:t> Decide on Directionality for the Experimental Approach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03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E27A-5ABB-428B-BDBF-02D5421D9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9206"/>
            <a:ext cx="78867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 Black" panose="020B0A04020102020204" pitchFamily="34" charset="0"/>
              </a:rPr>
              <a:t>Step 7:</a:t>
            </a:r>
            <a:r>
              <a:rPr lang="en-US" dirty="0">
                <a:latin typeface="Arial Black" panose="020B0A04020102020204" pitchFamily="34" charset="0"/>
              </a:rPr>
              <a:t> Write Your Experimental Hypothesis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18A0-CA57-4AB0-89EC-74A4C6D96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49" y="1794795"/>
            <a:ext cx="3014985" cy="330287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Using your operationally-defined dependent variable and levels of the independent variable, write a hypothesis that reflects the directional approach you selected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374625-64DD-42A8-BC56-DE2CF3CF6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05255" y="1393860"/>
            <a:ext cx="7709171" cy="0"/>
          </a:xfrm>
          <a:prstGeom prst="line">
            <a:avLst/>
          </a:prstGeom>
          <a:ln w="76200" cmpd="thickThin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3">
            <a:extLst>
              <a:ext uri="{FF2B5EF4-FFF2-40B4-BE49-F238E27FC236}">
                <a16:creationId xmlns:a16="http://schemas.microsoft.com/office/drawing/2014/main" id="{D56CC65C-3F7F-1A49-BBD0-5A4575068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853296"/>
              </p:ext>
            </p:extLst>
          </p:nvPr>
        </p:nvGraphicFramePr>
        <p:xfrm>
          <a:off x="3909333" y="1794795"/>
          <a:ext cx="4808640" cy="474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085">
                  <a:extLst>
                    <a:ext uri="{9D8B030D-6E8A-4147-A177-3AD203B41FA5}">
                      <a16:colId xmlns:a16="http://schemas.microsoft.com/office/drawing/2014/main" val="3345660845"/>
                    </a:ext>
                  </a:extLst>
                </a:gridCol>
                <a:gridCol w="2566555">
                  <a:extLst>
                    <a:ext uri="{9D8B030D-6E8A-4147-A177-3AD203B41FA5}">
                      <a16:colId xmlns:a16="http://schemas.microsoft.com/office/drawing/2014/main" val="69841505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Experimental Approach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394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independent variable (box B):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hours spent looking at digital screens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013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Levels of operationally-defined independent variable: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0 hours, 2 hours, 4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581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Operationally-defined dependent variable (box D):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Ink Free" panose="03080402000500000000" pitchFamily="66" charset="0"/>
                        </a:rPr>
                        <a:t>score on an eye exam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34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you wish to make a directional or non-directional prediction?</a:t>
                      </a:r>
                    </a:p>
                    <a:p>
                      <a:r>
                        <a:rPr lang="en-US" sz="1100" i="1" dirty="0"/>
                        <a:t>(Circle one in the box at right.)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Directional </a:t>
                      </a:r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1200" dirty="0"/>
                        <a:t>Non-directional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309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Experimental Hypothesis: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Ink Free" panose="03080402000500000000" pitchFamily="66" charset="0"/>
                        </a:rPr>
                        <a:t>There will be a significant difference in participants’ eye exam scores based on whether they experienced 0, 2, or 4 hours of time looking at digital screens.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029304"/>
                  </a:ext>
                </a:extLst>
              </a:tr>
            </a:tbl>
          </a:graphicData>
        </a:graphic>
      </p:graphicFrame>
      <p:sp>
        <p:nvSpPr>
          <p:cNvPr id="13" name="Oval 12" descr="Oval circling the non-directional option">
            <a:extLst>
              <a:ext uri="{FF2B5EF4-FFF2-40B4-BE49-F238E27FC236}">
                <a16:creationId xmlns:a16="http://schemas.microsoft.com/office/drawing/2014/main" id="{368A6E3E-9775-4E47-932D-77A8A1EE882C}"/>
              </a:ext>
            </a:extLst>
          </p:cNvPr>
          <p:cNvSpPr/>
          <p:nvPr/>
        </p:nvSpPr>
        <p:spPr>
          <a:xfrm>
            <a:off x="6813661" y="4468632"/>
            <a:ext cx="1222305" cy="4699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98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4627</TotalTime>
  <Words>1470</Words>
  <Application>Microsoft Macintosh PowerPoint</Application>
  <PresentationFormat>On-screen Show (4:3)</PresentationFormat>
  <Paragraphs>235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Ink Free</vt:lpstr>
      <vt:lpstr>Office Theme</vt:lpstr>
      <vt:lpstr>Writing Testable Research Hypotheses</vt:lpstr>
      <vt:lpstr>Goals of This Activity</vt:lpstr>
      <vt:lpstr>Step 1: Pick Your Variables</vt:lpstr>
      <vt:lpstr>Step 2: Write Your Variables in Appropriate Boxes</vt:lpstr>
      <vt:lpstr>Step 3: Operationally Define  Your Variables</vt:lpstr>
      <vt:lpstr>Step 4: Apply Operational Definitions to Experimental Approach</vt:lpstr>
      <vt:lpstr>Step 5: Define Levels for the Experimental Approach</vt:lpstr>
      <vt:lpstr>Step 6: Decide on Directionality for the Experimental Approach</vt:lpstr>
      <vt:lpstr>Step 7: Write Your Experimental Hypothesis</vt:lpstr>
      <vt:lpstr>Step 8: Apply Operational Definitions to Correlational Approach</vt:lpstr>
      <vt:lpstr>Step 9: Decide on Directionality for Correlational Approach</vt:lpstr>
      <vt:lpstr>Step 10: Write Your Correlational Hypothesis</vt:lpstr>
      <vt:lpstr>Repeat All Steps for Variable Pairs 2-4</vt:lpstr>
      <vt:lpstr>Tips for Experimental Hypotheses</vt:lpstr>
      <vt:lpstr>Tips for Correlational Hypotheses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B. Strohmetz</dc:creator>
  <cp:lastModifiedBy>Ashley Waggoner Denton</cp:lastModifiedBy>
  <cp:revision>263</cp:revision>
  <dcterms:created xsi:type="dcterms:W3CDTF">2015-07-30T12:47:03Z</dcterms:created>
  <dcterms:modified xsi:type="dcterms:W3CDTF">2023-06-15T16:36:58Z</dcterms:modified>
</cp:coreProperties>
</file>